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46" r:id="rId3"/>
    <p:sldId id="354" r:id="rId4"/>
    <p:sldId id="351" r:id="rId5"/>
    <p:sldId id="350" r:id="rId6"/>
    <p:sldId id="352" r:id="rId7"/>
    <p:sldId id="353" r:id="rId8"/>
    <p:sldId id="359" r:id="rId9"/>
    <p:sldId id="355" r:id="rId10"/>
    <p:sldId id="356" r:id="rId11"/>
    <p:sldId id="357" r:id="rId12"/>
    <p:sldId id="358" r:id="rId13"/>
    <p:sldId id="360" r:id="rId14"/>
    <p:sldId id="361" r:id="rId15"/>
  </p:sldIdLst>
  <p:sldSz cx="14084300" cy="7924800"/>
  <p:notesSz cx="14084300" cy="792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8" userDrawn="1">
          <p15:clr>
            <a:srgbClr val="A4A3A4"/>
          </p15:clr>
        </p15:guide>
        <p15:guide id="2" pos="19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4BD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758"/>
        <p:guide pos="19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6322" y="2456688"/>
            <a:ext cx="11971655" cy="1664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12645" y="4437888"/>
            <a:ext cx="9859010" cy="198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049" y="181102"/>
            <a:ext cx="137922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 u="sng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3419" y="1387973"/>
            <a:ext cx="6781800" cy="2257425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rgbClr val="585858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049" y="181102"/>
            <a:ext cx="137922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 u="sng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4215" y="1822704"/>
            <a:ext cx="6126670" cy="52303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53414" y="1822704"/>
            <a:ext cx="6126670" cy="52303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788662" y="7370064"/>
            <a:ext cx="4506976" cy="39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4215" y="7370064"/>
            <a:ext cx="3239389" cy="39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40696" y="7370064"/>
            <a:ext cx="3239389" cy="39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8" Type="http://schemas.openxmlformats.org/officeDocument/2006/relationships/slideLayout" Target="../slideLayouts/slideLayout1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4298950" y="2026920"/>
            <a:ext cx="3964940" cy="88201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0000"/>
              </a:lnSpc>
            </a:pPr>
            <a:r>
              <a:rPr lang="en-US" altLang="zh-CN">
                <a:solidFill>
                  <a:schemeClr val="tx1"/>
                </a:solidFill>
              </a:rPr>
              <a:t>OpenTcs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32350" y="2478405"/>
            <a:ext cx="2874645" cy="27051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WDQ</a:t>
            </a:r>
            <a:r>
              <a:rPr lang="zh-CN" altLang="en-US" sz="1200">
                <a:solidFill>
                  <a:schemeClr val="tx1"/>
                </a:solidFill>
              </a:rPr>
              <a:t>通信适配器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98950" y="3606165"/>
            <a:ext cx="7482840" cy="19335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0"/>
              </a:lnSpc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13885" y="3850640"/>
            <a:ext cx="7237095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WDQ</a:t>
            </a:r>
            <a:r>
              <a:rPr lang="zh-CN" altLang="en-US" sz="1200">
                <a:solidFill>
                  <a:schemeClr val="tx1"/>
                </a:solidFill>
              </a:rPr>
              <a:t>控制器</a:t>
            </a:r>
            <a:r>
              <a:rPr lang="zh-CN" altLang="en-US" sz="1200">
                <a:solidFill>
                  <a:schemeClr val="tx1"/>
                </a:solidFill>
              </a:rPr>
              <a:t>平台</a:t>
            </a:r>
            <a:endParaRPr lang="zh-CN" altLang="en-US" sz="1200">
              <a:solidFill>
                <a:schemeClr val="tx1"/>
              </a:solidFill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6281420" y="2707640"/>
            <a:ext cx="0" cy="1116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584950" y="5970905"/>
            <a:ext cx="112776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科聪</a:t>
            </a:r>
            <a:r>
              <a:rPr lang="zh-CN" altLang="en-US" sz="1200">
                <a:solidFill>
                  <a:schemeClr val="tx1"/>
                </a:solidFill>
              </a:rPr>
              <a:t>控制器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39920" y="4765040"/>
            <a:ext cx="115697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核心</a:t>
            </a:r>
            <a:r>
              <a:rPr lang="zh-CN" altLang="en-US" sz="1200">
                <a:solidFill>
                  <a:schemeClr val="tx1"/>
                </a:solidFill>
              </a:rPr>
              <a:t>驱动插件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318750" y="4765040"/>
            <a:ext cx="115697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视觉</a:t>
            </a:r>
            <a:r>
              <a:rPr lang="zh-CN" altLang="en-US" sz="1200">
                <a:solidFill>
                  <a:schemeClr val="tx1"/>
                </a:solidFill>
              </a:rPr>
              <a:t>引导插件</a:t>
            </a:r>
            <a:endParaRPr lang="zh-CN" altLang="en-US" sz="1200">
              <a:solidFill>
                <a:schemeClr val="tx1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4984750" y="4307840"/>
            <a:ext cx="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10921365" y="4307840"/>
            <a:ext cx="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772410" y="3698240"/>
            <a:ext cx="1463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车载</a:t>
            </a:r>
            <a:r>
              <a:rPr lang="zh-CN" altLang="en-US"/>
              <a:t>工控机</a:t>
            </a:r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4984750" y="5263515"/>
            <a:ext cx="0" cy="7207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617970" y="7086600"/>
            <a:ext cx="110998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电机</a:t>
            </a:r>
            <a:r>
              <a:rPr lang="en-US" altLang="zh-CN" sz="1200">
                <a:solidFill>
                  <a:schemeClr val="tx1"/>
                </a:solidFill>
              </a:rPr>
              <a:t>/</a:t>
            </a:r>
            <a:r>
              <a:rPr lang="zh-CN" altLang="en-US" sz="1200">
                <a:solidFill>
                  <a:schemeClr val="tx1"/>
                </a:solidFill>
              </a:rPr>
              <a:t>液压</a:t>
            </a:r>
            <a:r>
              <a:rPr lang="zh-CN" altLang="en-US" sz="1200">
                <a:solidFill>
                  <a:schemeClr val="tx1"/>
                </a:solidFill>
              </a:rPr>
              <a:t>驱动器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394950" y="5970905"/>
            <a:ext cx="115697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各型摄像头</a:t>
            </a:r>
            <a:endParaRPr lang="zh-CN" altLang="en-US" sz="1200">
              <a:solidFill>
                <a:schemeClr val="tx1"/>
              </a:solidFill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>
            <a:off x="10921365" y="5262880"/>
            <a:ext cx="0" cy="7207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501380" y="5967095"/>
            <a:ext cx="115697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PLC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52790" y="7086600"/>
            <a:ext cx="163195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夹包光电</a:t>
            </a:r>
            <a:r>
              <a:rPr lang="en-US" altLang="zh-CN" sz="1200">
                <a:solidFill>
                  <a:schemeClr val="tx1"/>
                </a:solidFill>
              </a:rPr>
              <a:t> </a:t>
            </a:r>
            <a:r>
              <a:rPr lang="zh-CN" altLang="en-US" sz="1200">
                <a:solidFill>
                  <a:schemeClr val="tx1"/>
                </a:solidFill>
              </a:rPr>
              <a:t>压力触感器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36360" y="4765040"/>
            <a:ext cx="1277620" cy="49847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tx1"/>
                </a:solidFill>
              </a:rPr>
              <a:t>科聪</a:t>
            </a:r>
            <a:r>
              <a:rPr lang="zh-CN" altLang="en-US" sz="1200">
                <a:solidFill>
                  <a:schemeClr val="tx1"/>
                </a:solidFill>
              </a:rPr>
              <a:t>控制器插件</a:t>
            </a:r>
            <a:endParaRPr lang="zh-CN" altLang="en-US" sz="1200">
              <a:solidFill>
                <a:schemeClr val="tx1"/>
              </a:solidFill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7113270" y="4307840"/>
            <a:ext cx="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7270750" y="5250180"/>
            <a:ext cx="0" cy="7207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245610" y="609600"/>
            <a:ext cx="7536180" cy="103949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0000"/>
              </a:lnSpc>
            </a:pPr>
            <a:r>
              <a:rPr lang="en-US" altLang="zh-CN">
                <a:solidFill>
                  <a:schemeClr val="tx1"/>
                </a:solidFill>
              </a:rPr>
              <a:t>WMS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10644505" y="1600200"/>
            <a:ext cx="0" cy="2232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6280150" y="1676400"/>
            <a:ext cx="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5975350" y="6019800"/>
            <a:ext cx="6426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CAN</a:t>
            </a:r>
            <a:endParaRPr lang="en-US" altLang="zh-CN" sz="1200"/>
          </a:p>
        </p:txBody>
      </p:sp>
      <p:sp>
        <p:nvSpPr>
          <p:cNvPr id="29" name="矩形 28"/>
          <p:cNvSpPr/>
          <p:nvPr/>
        </p:nvSpPr>
        <p:spPr>
          <a:xfrm>
            <a:off x="4326255" y="5967095"/>
            <a:ext cx="1439545" cy="50419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CAN</a:t>
            </a:r>
            <a:endParaRPr lang="en-US" altLang="zh-CN" sz="1200">
              <a:solidFill>
                <a:schemeClr val="tx1"/>
              </a:solidFill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>
            <a:off x="7270750" y="6553200"/>
            <a:ext cx="0" cy="540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H="1">
            <a:off x="5822950" y="6248400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9079865" y="6506210"/>
            <a:ext cx="0" cy="540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3"/>
            <a:endCxn id="24" idx="1"/>
          </p:cNvCxnSpPr>
          <p:nvPr/>
        </p:nvCxnSpPr>
        <p:spPr>
          <a:xfrm flipV="1">
            <a:off x="7712710" y="6216650"/>
            <a:ext cx="788670" cy="381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矩形 20"/>
          <p:cNvSpPr/>
          <p:nvPr/>
        </p:nvSpPr>
        <p:spPr>
          <a:xfrm>
            <a:off x="1569720" y="2286000"/>
            <a:ext cx="1752600" cy="9906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1569720" y="2819400"/>
            <a:ext cx="900430" cy="457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IO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>
            <p:custDataLst>
              <p:tags r:id="rId2"/>
            </p:custDataLst>
          </p:nvPr>
        </p:nvSpPr>
        <p:spPr>
          <a:xfrm>
            <a:off x="2470150" y="2819400"/>
            <a:ext cx="85217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TCP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34870" y="2362200"/>
            <a:ext cx="7207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</a:rPr>
              <a:t>PLC</a:t>
            </a:r>
            <a:endParaRPr lang="en-US" altLang="zh-CN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5" name="直接连接符 34"/>
          <p:cNvCxnSpPr/>
          <p:nvPr>
            <p:custDataLst>
              <p:tags r:id="rId3"/>
            </p:custDataLst>
          </p:nvPr>
        </p:nvCxnSpPr>
        <p:spPr>
          <a:xfrm>
            <a:off x="2065020" y="3299460"/>
            <a:ext cx="6985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4"/>
            </p:custDataLst>
          </p:nvPr>
        </p:nvCxnSpPr>
        <p:spPr>
          <a:xfrm flipH="1">
            <a:off x="807720" y="4267200"/>
            <a:ext cx="2438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5"/>
            </p:custDataLst>
          </p:nvPr>
        </p:nvCxnSpPr>
        <p:spPr>
          <a:xfrm>
            <a:off x="1341120" y="426720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6"/>
            </p:custDataLst>
          </p:nvPr>
        </p:nvCxnSpPr>
        <p:spPr>
          <a:xfrm>
            <a:off x="2788920" y="426720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矩形 38"/>
          <p:cNvSpPr/>
          <p:nvPr>
            <p:custDataLst>
              <p:tags r:id="rId7"/>
            </p:custDataLst>
          </p:nvPr>
        </p:nvSpPr>
        <p:spPr>
          <a:xfrm>
            <a:off x="869950" y="4987290"/>
            <a:ext cx="85217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夹包光电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>
            <p:custDataLst>
              <p:tags r:id="rId8"/>
            </p:custDataLst>
          </p:nvPr>
        </p:nvSpPr>
        <p:spPr>
          <a:xfrm>
            <a:off x="2317750" y="4987290"/>
            <a:ext cx="97028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液压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传感器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79950" y="2286000"/>
            <a:ext cx="2700655" cy="9906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365750" y="2362200"/>
            <a:ext cx="14979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控制器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>
            <p:custDataLst>
              <p:tags r:id="rId9"/>
            </p:custDataLst>
          </p:nvPr>
        </p:nvSpPr>
        <p:spPr>
          <a:xfrm>
            <a:off x="4679950" y="2819400"/>
            <a:ext cx="900430" cy="457200"/>
          </a:xfrm>
          <a:prstGeom prst="rect">
            <a:avLst/>
          </a:prstGeom>
          <a:solidFill>
            <a:srgbClr val="DCE6F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TCP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5580380" y="2819400"/>
            <a:ext cx="90043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CAN1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>
            <p:custDataLst>
              <p:tags r:id="rId11"/>
            </p:custDataLst>
          </p:nvPr>
        </p:nvSpPr>
        <p:spPr>
          <a:xfrm>
            <a:off x="6480810" y="2819400"/>
            <a:ext cx="900430" cy="457200"/>
          </a:xfrm>
          <a:prstGeom prst="rect">
            <a:avLst/>
          </a:prstGeom>
          <a:solidFill>
            <a:srgbClr val="D7E4BD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CAN2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49" name="直接连接符 48"/>
          <p:cNvCxnSpPr/>
          <p:nvPr>
            <p:custDataLst>
              <p:tags r:id="rId12"/>
            </p:custDataLst>
          </p:nvPr>
        </p:nvCxnSpPr>
        <p:spPr>
          <a:xfrm>
            <a:off x="10055225" y="431292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矩形 49"/>
          <p:cNvSpPr/>
          <p:nvPr>
            <p:custDataLst>
              <p:tags r:id="rId13"/>
            </p:custDataLst>
          </p:nvPr>
        </p:nvSpPr>
        <p:spPr>
          <a:xfrm>
            <a:off x="9606915" y="4987290"/>
            <a:ext cx="97028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拉线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编码器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707120" y="2286000"/>
            <a:ext cx="3582670" cy="9906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308465" y="2362200"/>
            <a:ext cx="14979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科聪控制器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>
            <p:custDataLst>
              <p:tags r:id="rId14"/>
            </p:custDataLst>
          </p:nvPr>
        </p:nvSpPr>
        <p:spPr>
          <a:xfrm>
            <a:off x="8706485" y="2842260"/>
            <a:ext cx="900430" cy="457200"/>
          </a:xfrm>
          <a:prstGeom prst="rect">
            <a:avLst/>
          </a:prstGeom>
          <a:solidFill>
            <a:srgbClr val="D7E4BD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CAN3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>
            <p:custDataLst>
              <p:tags r:id="rId15"/>
            </p:custDataLst>
          </p:nvPr>
        </p:nvSpPr>
        <p:spPr>
          <a:xfrm>
            <a:off x="9606915" y="2842260"/>
            <a:ext cx="900430" cy="457200"/>
          </a:xfrm>
          <a:prstGeom prst="rect">
            <a:avLst/>
          </a:prstGeom>
          <a:solidFill>
            <a:srgbClr val="D7E4BD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CAN1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>
            <p:custDataLst>
              <p:tags r:id="rId16"/>
            </p:custDataLst>
          </p:nvPr>
        </p:nvSpPr>
        <p:spPr>
          <a:xfrm>
            <a:off x="10495915" y="2842260"/>
            <a:ext cx="900430" cy="457200"/>
          </a:xfrm>
          <a:prstGeom prst="rect">
            <a:avLst/>
          </a:prstGeom>
          <a:solidFill>
            <a:srgbClr val="D7E4BD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CAN2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>
            <p:custDataLst>
              <p:tags r:id="rId17"/>
            </p:custDataLst>
          </p:nvPr>
        </p:nvSpPr>
        <p:spPr>
          <a:xfrm>
            <a:off x="11396345" y="2842260"/>
            <a:ext cx="900430" cy="457200"/>
          </a:xfrm>
          <a:prstGeom prst="rect">
            <a:avLst/>
          </a:prstGeom>
          <a:solidFill>
            <a:srgbClr val="DCE6F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TCP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>
            <p:custDataLst>
              <p:tags r:id="rId18"/>
            </p:custDataLst>
          </p:nvPr>
        </p:nvCxnSpPr>
        <p:spPr>
          <a:xfrm>
            <a:off x="10055225" y="3299460"/>
            <a:ext cx="6985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>
            <p:custDataLst>
              <p:tags r:id="rId19"/>
            </p:custDataLst>
          </p:nvPr>
        </p:nvCxnSpPr>
        <p:spPr>
          <a:xfrm flipH="1">
            <a:off x="8381365" y="4312920"/>
            <a:ext cx="2196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>
            <p:custDataLst>
              <p:tags r:id="rId20"/>
            </p:custDataLst>
          </p:nvPr>
        </p:nvCxnSpPr>
        <p:spPr>
          <a:xfrm>
            <a:off x="11004550" y="3299460"/>
            <a:ext cx="6985" cy="262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>
            <p:custDataLst>
              <p:tags r:id="rId21"/>
            </p:custDataLst>
          </p:nvPr>
        </p:nvCxnSpPr>
        <p:spPr>
          <a:xfrm flipH="1">
            <a:off x="9556750" y="5917565"/>
            <a:ext cx="277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>
            <p:custDataLst>
              <p:tags r:id="rId22"/>
            </p:custDataLst>
          </p:nvPr>
        </p:nvCxnSpPr>
        <p:spPr>
          <a:xfrm>
            <a:off x="8792845" y="429006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矩形 61"/>
          <p:cNvSpPr/>
          <p:nvPr>
            <p:custDataLst>
              <p:tags r:id="rId23"/>
            </p:custDataLst>
          </p:nvPr>
        </p:nvSpPr>
        <p:spPr>
          <a:xfrm>
            <a:off x="8261350" y="4987290"/>
            <a:ext cx="1144905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柯蒂斯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驱动器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35" y="533400"/>
            <a:ext cx="14066520" cy="73914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6400165" y="685800"/>
            <a:ext cx="11341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交换机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5" name="肘形连接符 64"/>
          <p:cNvCxnSpPr>
            <a:stCxn id="33" idx="3"/>
          </p:cNvCxnSpPr>
          <p:nvPr/>
        </p:nvCxnSpPr>
        <p:spPr>
          <a:xfrm flipV="1">
            <a:off x="3322320" y="1295400"/>
            <a:ext cx="290830" cy="1752600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肘形连接符 65"/>
          <p:cNvCxnSpPr>
            <a:stCxn id="44" idx="1"/>
          </p:cNvCxnSpPr>
          <p:nvPr/>
        </p:nvCxnSpPr>
        <p:spPr>
          <a:xfrm rot="10800000">
            <a:off x="4298950" y="1295400"/>
            <a:ext cx="381000" cy="1752600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肘形连接符 66"/>
          <p:cNvCxnSpPr>
            <a:stCxn id="56" idx="3"/>
          </p:cNvCxnSpPr>
          <p:nvPr/>
        </p:nvCxnSpPr>
        <p:spPr>
          <a:xfrm flipV="1">
            <a:off x="12296775" y="1295400"/>
            <a:ext cx="460375" cy="1775460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>
            <p:custDataLst>
              <p:tags r:id="rId24"/>
            </p:custDataLst>
          </p:nvPr>
        </p:nvCxnSpPr>
        <p:spPr>
          <a:xfrm>
            <a:off x="9937750" y="5915025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9" name="矩形 68"/>
          <p:cNvSpPr/>
          <p:nvPr>
            <p:custDataLst>
              <p:tags r:id="rId25"/>
            </p:custDataLst>
          </p:nvPr>
        </p:nvSpPr>
        <p:spPr>
          <a:xfrm>
            <a:off x="9556750" y="6635115"/>
            <a:ext cx="82931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喇叭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0" name="直接连接符 69"/>
          <p:cNvCxnSpPr/>
          <p:nvPr>
            <p:custDataLst>
              <p:tags r:id="rId26"/>
            </p:custDataLst>
          </p:nvPr>
        </p:nvCxnSpPr>
        <p:spPr>
          <a:xfrm>
            <a:off x="11004550" y="5915025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矩形 70"/>
          <p:cNvSpPr/>
          <p:nvPr>
            <p:custDataLst>
              <p:tags r:id="rId27"/>
            </p:custDataLst>
          </p:nvPr>
        </p:nvSpPr>
        <p:spPr>
          <a:xfrm>
            <a:off x="10623550" y="6635115"/>
            <a:ext cx="82931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电池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2" name="肘形连接符 71"/>
          <p:cNvCxnSpPr>
            <a:stCxn id="46" idx="2"/>
            <a:endCxn id="53" idx="2"/>
          </p:cNvCxnSpPr>
          <p:nvPr/>
        </p:nvCxnSpPr>
        <p:spPr>
          <a:xfrm rot="5400000" flipV="1">
            <a:off x="8032115" y="2174875"/>
            <a:ext cx="22860" cy="2225675"/>
          </a:xfrm>
          <a:prstGeom prst="bentConnector3">
            <a:avLst>
              <a:gd name="adj1" fmla="val 2129166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矩形 73"/>
          <p:cNvSpPr/>
          <p:nvPr>
            <p:custDataLst>
              <p:tags r:id="rId28"/>
            </p:custDataLst>
          </p:nvPr>
        </p:nvSpPr>
        <p:spPr>
          <a:xfrm>
            <a:off x="3384550" y="7163435"/>
            <a:ext cx="85217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扫码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头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5" name="直接连接符 74"/>
          <p:cNvCxnSpPr/>
          <p:nvPr>
            <p:custDataLst>
              <p:tags r:id="rId29"/>
            </p:custDataLst>
          </p:nvPr>
        </p:nvCxnSpPr>
        <p:spPr>
          <a:xfrm>
            <a:off x="488950" y="1295400"/>
            <a:ext cx="6985" cy="51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>
            <p:custDataLst>
              <p:tags r:id="rId30"/>
            </p:custDataLst>
          </p:nvPr>
        </p:nvCxnSpPr>
        <p:spPr>
          <a:xfrm flipH="1">
            <a:off x="31750" y="6443345"/>
            <a:ext cx="410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>
            <p:custDataLst>
              <p:tags r:id="rId31"/>
            </p:custDataLst>
          </p:nvPr>
        </p:nvCxnSpPr>
        <p:spPr>
          <a:xfrm>
            <a:off x="724535" y="6443345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8" name="矩形 77"/>
          <p:cNvSpPr/>
          <p:nvPr>
            <p:custDataLst>
              <p:tags r:id="rId32"/>
            </p:custDataLst>
          </p:nvPr>
        </p:nvSpPr>
        <p:spPr>
          <a:xfrm>
            <a:off x="336550" y="7162800"/>
            <a:ext cx="85217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左前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避障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激光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>
            <p:custDataLst>
              <p:tags r:id="rId33"/>
            </p:custDataLst>
          </p:nvPr>
        </p:nvSpPr>
        <p:spPr>
          <a:xfrm>
            <a:off x="1403350" y="7162800"/>
            <a:ext cx="85217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右前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避障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激光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0" name="直接连接符 79"/>
          <p:cNvCxnSpPr/>
          <p:nvPr>
            <p:custDataLst>
              <p:tags r:id="rId34"/>
            </p:custDataLst>
          </p:nvPr>
        </p:nvCxnSpPr>
        <p:spPr>
          <a:xfrm>
            <a:off x="1826260" y="644271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>
            <p:custDataLst>
              <p:tags r:id="rId35"/>
            </p:custDataLst>
          </p:nvPr>
        </p:nvCxnSpPr>
        <p:spPr>
          <a:xfrm>
            <a:off x="2855595" y="6420485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2" name="矩形 81"/>
          <p:cNvSpPr/>
          <p:nvPr>
            <p:custDataLst>
              <p:tags r:id="rId36"/>
            </p:custDataLst>
          </p:nvPr>
        </p:nvSpPr>
        <p:spPr>
          <a:xfrm>
            <a:off x="2435860" y="7162800"/>
            <a:ext cx="852170" cy="45720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后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避障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激光</a:t>
            </a:r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3" name="直接连接符 82"/>
          <p:cNvCxnSpPr/>
          <p:nvPr>
            <p:custDataLst>
              <p:tags r:id="rId37"/>
            </p:custDataLst>
          </p:nvPr>
        </p:nvCxnSpPr>
        <p:spPr>
          <a:xfrm>
            <a:off x="3765550" y="6442710"/>
            <a:ext cx="6985" cy="7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7" name="图片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150" y="838200"/>
            <a:ext cx="934085" cy="884555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9177020" y="3987800"/>
            <a:ext cx="1718945" cy="30791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2615" y="152400"/>
            <a:ext cx="13093700" cy="45529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2000">
                <a:solidFill>
                  <a:schemeClr val="tx1"/>
                </a:solidFill>
              </a:rPr>
              <a:t>调度系统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2615" y="2040890"/>
            <a:ext cx="13093065" cy="550037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950" y="4390390"/>
            <a:ext cx="418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车</a:t>
            </a:r>
            <a:endParaRPr lang="zh-CN" altLang="en-US"/>
          </a:p>
          <a:p>
            <a:r>
              <a:rPr lang="zh-CN" altLang="en-US"/>
              <a:t>载</a:t>
            </a:r>
            <a:endParaRPr lang="zh-CN" altLang="en-US"/>
          </a:p>
          <a:p>
            <a:r>
              <a:rPr lang="zh-CN" altLang="en-US"/>
              <a:t>网</a:t>
            </a:r>
            <a:endParaRPr lang="zh-CN" altLang="en-US"/>
          </a:p>
          <a:p>
            <a:r>
              <a:rPr lang="zh-CN" altLang="en-US"/>
              <a:t>络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94460" y="2139315"/>
            <a:ext cx="12065635" cy="6470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642090" y="3962400"/>
            <a:ext cx="1801495" cy="32581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3350" y="3987800"/>
            <a:ext cx="1638935" cy="17367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51950" y="4533265"/>
            <a:ext cx="1504315" cy="42608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巷道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引导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相机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192.168.100.102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23150" y="4941570"/>
            <a:ext cx="1387475" cy="4260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PLC</a:t>
            </a:r>
            <a:endParaRPr lang="zh-CN" altLang="en-US" sz="120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tx1"/>
                </a:solidFill>
              </a:rPr>
              <a:t>192.168.100.104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37340" y="4114800"/>
            <a:ext cx="12966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激光</a:t>
            </a:r>
            <a:r>
              <a:rPr lang="zh-CN" altLang="en-US" sz="1200"/>
              <a:t>头</a:t>
            </a:r>
            <a:endParaRPr lang="zh-CN" altLang="en-US" sz="1200"/>
          </a:p>
        </p:txBody>
      </p:sp>
      <p:sp>
        <p:nvSpPr>
          <p:cNvPr id="21" name="矩形 20"/>
          <p:cNvSpPr/>
          <p:nvPr/>
        </p:nvSpPr>
        <p:spPr>
          <a:xfrm>
            <a:off x="11757660" y="4515485"/>
            <a:ext cx="156972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引导激光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192.168.100.201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11120120" y="3505200"/>
            <a:ext cx="36830" cy="381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947150" y="3505200"/>
            <a:ext cx="0" cy="37769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943340" y="4724400"/>
            <a:ext cx="30861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106285" y="5158740"/>
            <a:ext cx="30861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156950" y="4730115"/>
            <a:ext cx="612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11154410" y="5288280"/>
            <a:ext cx="612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1145520" y="5846445"/>
            <a:ext cx="612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1154410" y="6404610"/>
            <a:ext cx="612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9328150" y="4114800"/>
            <a:ext cx="11912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摄像头</a:t>
            </a:r>
            <a:endParaRPr lang="zh-CN" altLang="en-US" sz="1200"/>
          </a:p>
        </p:txBody>
      </p:sp>
      <p:sp>
        <p:nvSpPr>
          <p:cNvPr id="42" name="矩形 41"/>
          <p:cNvSpPr/>
          <p:nvPr/>
        </p:nvSpPr>
        <p:spPr>
          <a:xfrm>
            <a:off x="9251950" y="5239385"/>
            <a:ext cx="1504315" cy="426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tx1"/>
                </a:solidFill>
                <a:sym typeface="+mn-ea"/>
              </a:rPr>
              <a:t>车道引导相机192.168.100.</a:t>
            </a:r>
            <a:r>
              <a:rPr lang="en-US" altLang="zh-CN" sz="1200">
                <a:solidFill>
                  <a:schemeClr val="tx1"/>
                </a:solidFill>
                <a:sym typeface="+mn-ea"/>
              </a:rPr>
              <a:t>*</a:t>
            </a:r>
            <a:endParaRPr lang="en-US" altLang="zh-CN" sz="1200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8943340" y="5430520"/>
            <a:ext cx="30861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9251950" y="5943600"/>
            <a:ext cx="1504315" cy="426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tx1"/>
                </a:solidFill>
                <a:sym typeface="+mn-ea"/>
              </a:rPr>
              <a:t>作业</a:t>
            </a:r>
            <a:r>
              <a:rPr lang="zh-CN" altLang="en-US" sz="1200">
                <a:solidFill>
                  <a:schemeClr val="tx1"/>
                </a:solidFill>
                <a:sym typeface="+mn-ea"/>
              </a:rPr>
              <a:t>引导相机192.168.100.</a:t>
            </a:r>
            <a:r>
              <a:rPr lang="en-US" altLang="zh-CN" sz="1200">
                <a:solidFill>
                  <a:schemeClr val="tx1"/>
                </a:solidFill>
                <a:sym typeface="+mn-ea"/>
              </a:rPr>
              <a:t>*</a:t>
            </a:r>
            <a:endParaRPr lang="en-US" altLang="zh-CN" sz="1200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8943340" y="6134735"/>
            <a:ext cx="30861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099550" y="2286000"/>
            <a:ext cx="3658870" cy="3810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LAN</a:t>
            </a:r>
            <a:r>
              <a:rPr lang="zh-CN" altLang="en-US"/>
              <a:t>：</a:t>
            </a:r>
            <a:r>
              <a:rPr lang="en-US" altLang="zh-CN"/>
              <a:t>192.168.100.1</a:t>
            </a:r>
            <a:endParaRPr lang="en-US" altLang="zh-CN"/>
          </a:p>
        </p:txBody>
      </p:sp>
      <p:cxnSp>
        <p:nvCxnSpPr>
          <p:cNvPr id="46" name="直接连接符 45"/>
          <p:cNvCxnSpPr/>
          <p:nvPr/>
        </p:nvCxnSpPr>
        <p:spPr>
          <a:xfrm>
            <a:off x="3460750" y="3505200"/>
            <a:ext cx="9906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6737350" y="2298700"/>
            <a:ext cx="1424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车载</a:t>
            </a:r>
            <a:r>
              <a:rPr lang="zh-CN" altLang="en-US"/>
              <a:t>路由器</a:t>
            </a:r>
            <a:endParaRPr lang="zh-CN" altLang="en-US"/>
          </a:p>
        </p:txBody>
      </p:sp>
      <p:cxnSp>
        <p:nvCxnSpPr>
          <p:cNvPr id="48" name="直接连接符 47"/>
          <p:cNvCxnSpPr/>
          <p:nvPr/>
        </p:nvCxnSpPr>
        <p:spPr>
          <a:xfrm>
            <a:off x="7118350" y="3505200"/>
            <a:ext cx="0" cy="37769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403985" y="3276600"/>
            <a:ext cx="12068810" cy="372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>
                <a:solidFill>
                  <a:schemeClr val="tx1"/>
                </a:solidFill>
              </a:rPr>
              <a:t>车载</a:t>
            </a:r>
            <a:r>
              <a:rPr lang="zh-CN" altLang="en-US">
                <a:solidFill>
                  <a:schemeClr val="tx1"/>
                </a:solidFill>
              </a:rPr>
              <a:t>交换机</a:t>
            </a:r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10928350" y="2667000"/>
            <a:ext cx="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003550" y="5243830"/>
            <a:ext cx="756000" cy="69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1631950" y="4239895"/>
            <a:ext cx="11099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</a:rPr>
              <a:t>主控制器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765550" y="3648710"/>
            <a:ext cx="0" cy="3276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2165350" y="2286000"/>
            <a:ext cx="3336925" cy="3810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WAN</a:t>
            </a:r>
            <a:r>
              <a:rPr lang="zh-CN" altLang="en-US"/>
              <a:t>：</a:t>
            </a:r>
            <a:r>
              <a:rPr lang="en-US" altLang="zh-CN"/>
              <a:t>192.168.124.224</a:t>
            </a:r>
            <a:endParaRPr lang="en-US" altLang="zh-CN"/>
          </a:p>
        </p:txBody>
      </p:sp>
      <p:sp>
        <p:nvSpPr>
          <p:cNvPr id="57" name="矩形 56"/>
          <p:cNvSpPr/>
          <p:nvPr/>
        </p:nvSpPr>
        <p:spPr>
          <a:xfrm>
            <a:off x="4984750" y="4646930"/>
            <a:ext cx="1753870" cy="24199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endParaRPr lang="zh-CN" altLang="en-US" sz="1200">
              <a:solidFill>
                <a:schemeClr val="tx1"/>
              </a:solidFill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4527550" y="3656330"/>
            <a:ext cx="0" cy="324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5084445" y="4799330"/>
            <a:ext cx="11912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科聪控制器</a:t>
            </a:r>
            <a:endParaRPr lang="zh-CN" altLang="en-US" sz="1200"/>
          </a:p>
        </p:txBody>
      </p:sp>
      <p:sp>
        <p:nvSpPr>
          <p:cNvPr id="60" name="矩形 59"/>
          <p:cNvSpPr/>
          <p:nvPr/>
        </p:nvSpPr>
        <p:spPr>
          <a:xfrm>
            <a:off x="5063490" y="5200015"/>
            <a:ext cx="156972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90000"/>
              </a:lnSpc>
            </a:pPr>
            <a:r>
              <a:rPr lang="zh-CN" altLang="en-US" sz="1200">
                <a:solidFill>
                  <a:schemeClr val="bg1"/>
                </a:solidFill>
              </a:rPr>
              <a:t>算法单元</a:t>
            </a:r>
            <a:endParaRPr lang="zh-CN" altLang="en-US" sz="120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zh-CN" sz="1200">
                <a:solidFill>
                  <a:schemeClr val="bg1"/>
                </a:solidFill>
              </a:rPr>
              <a:t>192.168.100.178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061585" y="5866130"/>
            <a:ext cx="156972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网络单元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192.168.100.2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059680" y="6456045"/>
            <a:ext cx="156972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逻辑单元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192.168.100.2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00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977130" y="4037330"/>
            <a:ext cx="176149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组态屏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192.168.100.103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4544060" y="5487670"/>
            <a:ext cx="540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527550" y="6094730"/>
            <a:ext cx="540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527550" y="6667500"/>
            <a:ext cx="540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549140" y="4283075"/>
            <a:ext cx="4320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070350" y="604520"/>
            <a:ext cx="0" cy="309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0" name="肘形连接符 79"/>
          <p:cNvCxnSpPr>
            <a:endCxn id="57" idx="2"/>
          </p:cNvCxnSpPr>
          <p:nvPr/>
        </p:nvCxnSpPr>
        <p:spPr>
          <a:xfrm rot="5400000" flipV="1">
            <a:off x="2760345" y="3965575"/>
            <a:ext cx="4373880" cy="1828165"/>
          </a:xfrm>
          <a:prstGeom prst="bentConnector3">
            <a:avLst>
              <a:gd name="adj1" fmla="val 105437"/>
            </a:avLst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1" name="文本框 80"/>
          <p:cNvSpPr txBox="1"/>
          <p:nvPr/>
        </p:nvSpPr>
        <p:spPr>
          <a:xfrm>
            <a:off x="4033520" y="2854325"/>
            <a:ext cx="6896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映射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2" name="直接箭头连接符 81"/>
          <p:cNvCxnSpPr/>
          <p:nvPr/>
        </p:nvCxnSpPr>
        <p:spPr>
          <a:xfrm>
            <a:off x="4070350" y="5334000"/>
            <a:ext cx="990600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4070350" y="1752600"/>
            <a:ext cx="0" cy="533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H="1">
            <a:off x="2987675" y="5105400"/>
            <a:ext cx="990600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079750" y="4800600"/>
            <a:ext cx="595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2005</a:t>
            </a:r>
            <a:endParaRPr lang="en-US" altLang="zh-CN" sz="1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99235" y="4679315"/>
            <a:ext cx="1504315" cy="750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控制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平台</a:t>
            </a:r>
            <a:endParaRPr lang="zh-CN" altLang="en-US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192.168.100.10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1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Windows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远程端口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3389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57660" y="5076190"/>
            <a:ext cx="160972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左</a:t>
            </a:r>
            <a:r>
              <a:rPr lang="zh-CN" altLang="en-US" sz="1200">
                <a:solidFill>
                  <a:schemeClr val="bg1"/>
                </a:solidFill>
                <a:sym typeface="+mn-ea"/>
              </a:rPr>
              <a:t>避障激光192.168.100.202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 5002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766550" y="5638800"/>
            <a:ext cx="160083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右避障激光192.168.100.203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 5003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766550" y="6201410"/>
            <a:ext cx="160083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1200">
                <a:solidFill>
                  <a:schemeClr val="bg1"/>
                </a:solidFill>
                <a:sym typeface="+mn-ea"/>
              </a:rPr>
              <a:t>后避障激光192.168.100.204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 5004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" name="矩形 73"/>
          <p:cNvSpPr/>
          <p:nvPr/>
        </p:nvSpPr>
        <p:spPr>
          <a:xfrm>
            <a:off x="5975350" y="76200"/>
            <a:ext cx="7848600" cy="7696200"/>
          </a:xfrm>
          <a:prstGeom prst="rect">
            <a:avLst/>
          </a:prstGeom>
          <a:solidFill>
            <a:srgbClr val="00B050">
              <a:alpha val="38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384550" y="381000"/>
            <a:ext cx="79311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WMS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9950" y="381000"/>
            <a:ext cx="112268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OPENTCS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74410" y="381000"/>
            <a:ext cx="148653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WDQ-</a:t>
            </a:r>
            <a:r>
              <a:rPr lang="en-US" altLang="zh-CN" sz="1200">
                <a:solidFill>
                  <a:schemeClr val="bg1"/>
                </a:solidFill>
                <a:sym typeface="+mn-ea"/>
              </a:rPr>
              <a:t>PLATFORM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80350" y="381000"/>
            <a:ext cx="99885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KC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59315" y="381000"/>
            <a:ext cx="99885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DRIVER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80750" y="381000"/>
            <a:ext cx="99885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QR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78385" y="381000"/>
            <a:ext cx="99885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PLC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3808095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213350" y="807085"/>
            <a:ext cx="0" cy="6876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813550" y="807085"/>
            <a:ext cx="0" cy="684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380095" y="807085"/>
            <a:ext cx="0" cy="684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0242550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579860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2994640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979295" y="381000"/>
            <a:ext cx="79311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WCS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02840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20065" y="381000"/>
            <a:ext cx="79311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FAST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43610" y="807085"/>
            <a:ext cx="0" cy="665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05180" y="990600"/>
            <a:ext cx="274320" cy="3041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89355" y="990600"/>
            <a:ext cx="8978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库位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监控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72030" y="1219200"/>
            <a:ext cx="274320" cy="308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46350" y="1219200"/>
            <a:ext cx="10972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库位信息获取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1250950" y="1260475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1203325" y="1524000"/>
            <a:ext cx="939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803275" y="1558290"/>
            <a:ext cx="274320" cy="3054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229360" y="1248410"/>
            <a:ext cx="1097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库位复核</a:t>
            </a:r>
            <a:endParaRPr lang="zh-CN" altLang="en-US" sz="1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1216025" y="1828800"/>
            <a:ext cx="25495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670935" y="1905000"/>
            <a:ext cx="274320" cy="3575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470150" y="1524000"/>
            <a:ext cx="12846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触发</a:t>
            </a:r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AGV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96360" y="1981200"/>
            <a:ext cx="12846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匹配物流起终点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3801745" y="2667000"/>
            <a:ext cx="14331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894455" y="2362200"/>
            <a:ext cx="12846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生成</a:t>
            </a:r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AGV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37855" y="1371600"/>
            <a:ext cx="274320" cy="3575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977380" y="1400810"/>
            <a:ext cx="109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车辆状态上报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SLAM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定位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时）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H="1">
            <a:off x="6813550" y="182880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5251450" y="195580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8544560" y="1248410"/>
            <a:ext cx="1502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轮询车辆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状态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000" b="1">
                <a:latin typeface="微软雅黑" panose="020B0503020204020204" charset="-122"/>
                <a:ea typeface="微软雅黑" panose="020B0503020204020204" charset="-122"/>
              </a:rPr>
              <a:t>0xAF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查询</a:t>
            </a:r>
            <a:r>
              <a:rPr lang="en-US" altLang="zh-CN" sz="1000" b="1">
                <a:latin typeface="微软雅黑" panose="020B0503020204020204" charset="-122"/>
                <a:ea typeface="微软雅黑" panose="020B0503020204020204" charset="-122"/>
              </a:rPr>
              <a:t>AGV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状态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60035" y="1676400"/>
            <a:ext cx="13474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车辆状态上报（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透传）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085715" y="2819400"/>
            <a:ext cx="274320" cy="3575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371465" y="2819400"/>
            <a:ext cx="12846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选择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车辆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生成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5224780" y="35814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6824980" y="375031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6990080" y="3505200"/>
            <a:ext cx="13474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下发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路径（透传）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94350" y="3276600"/>
            <a:ext cx="894715" cy="229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下发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路径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37855" y="3886200"/>
            <a:ext cx="274320" cy="2457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566150" y="3962400"/>
            <a:ext cx="887730" cy="251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到达请求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点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2" name="直接箭头连接符 51"/>
          <p:cNvCxnSpPr/>
          <p:nvPr/>
        </p:nvCxnSpPr>
        <p:spPr>
          <a:xfrm>
            <a:off x="8425180" y="4648200"/>
            <a:ext cx="1752600" cy="0"/>
          </a:xfrm>
          <a:prstGeom prst="straightConnector1">
            <a:avLst/>
          </a:prstGeom>
          <a:ln w="28575" cmpd="thickThin">
            <a:solidFill>
              <a:schemeClr val="accent1">
                <a:shade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8337550" y="4267200"/>
            <a:ext cx="1936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切换导航方式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CAN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通信）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H="1">
            <a:off x="6824980" y="4887595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flipH="1">
            <a:off x="3808095" y="5041265"/>
            <a:ext cx="300545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6958965" y="4642485"/>
            <a:ext cx="14211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获取巷道导航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234940" y="4642485"/>
            <a:ext cx="1421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获取巷道导航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（平台透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传）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670935" y="5105400"/>
            <a:ext cx="274320" cy="3009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994150" y="5237480"/>
            <a:ext cx="12846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查询巷道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1" name="直接箭头连接符 60"/>
          <p:cNvCxnSpPr/>
          <p:nvPr/>
        </p:nvCxnSpPr>
        <p:spPr>
          <a:xfrm>
            <a:off x="3801745" y="5486400"/>
            <a:ext cx="2988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6790055" y="5562600"/>
            <a:ext cx="341757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8522335" y="5257800"/>
            <a:ext cx="13474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巷道导航及仓储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120630" y="5715000"/>
            <a:ext cx="274320" cy="7124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10394950" y="6176010"/>
            <a:ext cx="887730" cy="251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巷道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作业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退回请求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点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7" name="直接箭头连接符 66"/>
          <p:cNvCxnSpPr/>
          <p:nvPr/>
        </p:nvCxnSpPr>
        <p:spPr>
          <a:xfrm flipH="1">
            <a:off x="8380095" y="6781800"/>
            <a:ext cx="1862455" cy="25400"/>
          </a:xfrm>
          <a:prstGeom prst="straightConnector1">
            <a:avLst/>
          </a:prstGeom>
          <a:ln w="28575" cmpd="thickThin">
            <a:solidFill>
              <a:schemeClr val="accent1">
                <a:shade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8718550" y="6324600"/>
            <a:ext cx="11512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切换导航方式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CAN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通信）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0" name="直接箭头连接符 69"/>
          <p:cNvCxnSpPr/>
          <p:nvPr/>
        </p:nvCxnSpPr>
        <p:spPr>
          <a:xfrm flipH="1">
            <a:off x="10394950" y="5867400"/>
            <a:ext cx="1143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10177780" y="5562600"/>
            <a:ext cx="14211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上报二维码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2" name="直接箭头连接符 71"/>
          <p:cNvCxnSpPr/>
          <p:nvPr/>
        </p:nvCxnSpPr>
        <p:spPr>
          <a:xfrm flipH="1">
            <a:off x="10394950" y="6096000"/>
            <a:ext cx="2590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11598910" y="5807710"/>
            <a:ext cx="1213485" cy="229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上报传感器信息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880350" y="12700"/>
            <a:ext cx="977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PLUGIN</a:t>
            </a:r>
            <a:endParaRPr lang="en-US" altLang="zh-CN"/>
          </a:p>
        </p:txBody>
      </p:sp>
      <p:sp>
        <p:nvSpPr>
          <p:cNvPr id="76" name="文本框 75"/>
          <p:cNvSpPr txBox="1"/>
          <p:nvPr/>
        </p:nvSpPr>
        <p:spPr>
          <a:xfrm>
            <a:off x="9709150" y="12700"/>
            <a:ext cx="977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PLUGIN</a:t>
            </a:r>
            <a:endParaRPr lang="en-US" altLang="zh-CN"/>
          </a:p>
        </p:txBody>
      </p:sp>
      <p:sp>
        <p:nvSpPr>
          <p:cNvPr id="77" name="文本框 76"/>
          <p:cNvSpPr txBox="1"/>
          <p:nvPr/>
        </p:nvSpPr>
        <p:spPr>
          <a:xfrm>
            <a:off x="11102340" y="12700"/>
            <a:ext cx="977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PLUGIN</a:t>
            </a:r>
            <a:endParaRPr lang="en-US" altLang="zh-CN"/>
          </a:p>
        </p:txBody>
      </p:sp>
      <p:sp>
        <p:nvSpPr>
          <p:cNvPr id="78" name="文本框 77"/>
          <p:cNvSpPr txBox="1"/>
          <p:nvPr/>
        </p:nvSpPr>
        <p:spPr>
          <a:xfrm>
            <a:off x="12452350" y="12700"/>
            <a:ext cx="977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PLUGIN</a:t>
            </a:r>
            <a:endParaRPr lang="en-US" altLang="zh-CN"/>
          </a:p>
        </p:txBody>
      </p:sp>
      <p:sp>
        <p:nvSpPr>
          <p:cNvPr id="79" name="矩形 78"/>
          <p:cNvSpPr/>
          <p:nvPr/>
        </p:nvSpPr>
        <p:spPr>
          <a:xfrm>
            <a:off x="8261350" y="6934200"/>
            <a:ext cx="274320" cy="3575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8566150" y="7010400"/>
            <a:ext cx="150241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修改载货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状态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1" name="直接箭头连接符 80"/>
          <p:cNvCxnSpPr/>
          <p:nvPr/>
        </p:nvCxnSpPr>
        <p:spPr>
          <a:xfrm flipH="1">
            <a:off x="6856095" y="746379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H="1">
            <a:off x="5300980" y="754380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6958965" y="7010400"/>
            <a:ext cx="12960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恢复车辆状态上报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SLAM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定位</a:t>
            </a:r>
            <a:r>
              <a:rPr lang="zh-CN" altLang="en-US" sz="1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时）</a:t>
            </a:r>
            <a:endParaRPr lang="zh-CN" altLang="en-US" sz="1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" name="矩形 86"/>
          <p:cNvSpPr/>
          <p:nvPr/>
        </p:nvSpPr>
        <p:spPr>
          <a:xfrm>
            <a:off x="1555750" y="6107430"/>
            <a:ext cx="11641455" cy="1353820"/>
          </a:xfrm>
          <a:prstGeom prst="rect">
            <a:avLst/>
          </a:prstGeom>
          <a:solidFill>
            <a:schemeClr val="accent6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1555750" y="4612005"/>
            <a:ext cx="11641455" cy="1029335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1479550" y="2212975"/>
            <a:ext cx="11717655" cy="2078990"/>
          </a:xfrm>
          <a:prstGeom prst="rect">
            <a:avLst/>
          </a:prstGeom>
          <a:solidFill>
            <a:schemeClr val="accent3">
              <a:lumMod val="20000"/>
              <a:lumOff val="80000"/>
              <a:alpha val="8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1532890" y="1453515"/>
            <a:ext cx="11664950" cy="60452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679950" y="152400"/>
            <a:ext cx="1122680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OPENTCS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1145" y="131445"/>
            <a:ext cx="998855" cy="42608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en-US" altLang="zh-CN" sz="1200">
                <a:solidFill>
                  <a:schemeClr val="bg1"/>
                </a:solidFill>
                <a:sym typeface="+mn-ea"/>
              </a:rPr>
              <a:t>KC</a:t>
            </a:r>
            <a:endParaRPr lang="en-US" altLang="zh-CN" sz="12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26050" y="578485"/>
            <a:ext cx="0" cy="73437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913745" y="533400"/>
            <a:ext cx="0" cy="74517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5266690" y="1868170"/>
            <a:ext cx="306006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5203825" y="4929505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594350" y="4674235"/>
            <a:ext cx="4671695" cy="231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根据车辆位置下发路径拼接（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0xAE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775950" y="4929505"/>
            <a:ext cx="274320" cy="24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 rot="0">
            <a:off x="2622550" y="1428115"/>
            <a:ext cx="8427720" cy="397510"/>
            <a:chOff x="4213" y="1798"/>
            <a:chExt cx="13272" cy="626"/>
          </a:xfrm>
        </p:grpSpPr>
        <p:sp>
          <p:nvSpPr>
            <p:cNvPr id="34" name="矩形 33"/>
            <p:cNvSpPr/>
            <p:nvPr/>
          </p:nvSpPr>
          <p:spPr>
            <a:xfrm>
              <a:off x="17053" y="2186"/>
              <a:ext cx="432" cy="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604" y="1800"/>
              <a:ext cx="2366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000" b="1">
                  <a:latin typeface="微软雅黑" panose="020B0503020204020204" charset="-122"/>
                  <a:ea typeface="微软雅黑" panose="020B0503020204020204" charset="-122"/>
                </a:rPr>
                <a:t>轮询车辆状态</a:t>
              </a:r>
              <a:r>
                <a:rPr lang="en-US" altLang="zh-CN" sz="1000" b="1">
                  <a:latin typeface="微软雅黑" panose="020B0503020204020204" charset="-122"/>
                  <a:ea typeface="微软雅黑" panose="020B0503020204020204" charset="-122"/>
                </a:rPr>
                <a:t>(0xAF)</a:t>
              </a:r>
              <a:endParaRPr lang="zh-CN" altLang="en-US" sz="1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13" y="1798"/>
              <a:ext cx="641" cy="626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11080750" y="4947285"/>
            <a:ext cx="1502410" cy="2241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驱动车辆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运行</a:t>
            </a:r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9" name="直接箭头连接符 48"/>
          <p:cNvCxnSpPr/>
          <p:nvPr/>
        </p:nvCxnSpPr>
        <p:spPr>
          <a:xfrm>
            <a:off x="5289550" y="1676400"/>
            <a:ext cx="30962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1555750" y="1450340"/>
            <a:ext cx="157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定时轮询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555750" y="2362200"/>
            <a:ext cx="157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任务准备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阶段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8" name="直接箭头连接符 87"/>
          <p:cNvCxnSpPr/>
          <p:nvPr/>
        </p:nvCxnSpPr>
        <p:spPr>
          <a:xfrm>
            <a:off x="5236845" y="3733800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/>
        </p:nvSpPr>
        <p:spPr>
          <a:xfrm>
            <a:off x="5594350" y="3521710"/>
            <a:ext cx="4722495" cy="196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确认车辆初始位置（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0x1F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0" name="直接箭头连接符 89"/>
          <p:cNvCxnSpPr/>
          <p:nvPr/>
        </p:nvCxnSpPr>
        <p:spPr>
          <a:xfrm flipH="1">
            <a:off x="5241290" y="3839210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264150" y="4182110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5890260" y="3938270"/>
            <a:ext cx="3914775" cy="191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切换车辆模式为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自动（通过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0x03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写变量</a:t>
            </a:r>
            <a:r>
              <a:rPr lang="en-US" altLang="zh-CN" sz="1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NaviControl=1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3" name="直接箭头连接符 92"/>
          <p:cNvCxnSpPr/>
          <p:nvPr/>
        </p:nvCxnSpPr>
        <p:spPr>
          <a:xfrm flipH="1">
            <a:off x="5239385" y="4281805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1631950" y="4791710"/>
            <a:ext cx="157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任务执行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阶段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631950" y="6248400"/>
            <a:ext cx="157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结束阶段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6" name="直接箭头连接符 95"/>
          <p:cNvCxnSpPr/>
          <p:nvPr/>
        </p:nvCxnSpPr>
        <p:spPr>
          <a:xfrm flipH="1">
            <a:off x="5289550" y="1127760"/>
            <a:ext cx="306006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 rot="0">
            <a:off x="5899150" y="654050"/>
            <a:ext cx="8738235" cy="662305"/>
            <a:chOff x="-236" y="1357"/>
            <a:chExt cx="13761" cy="1043"/>
          </a:xfrm>
        </p:grpSpPr>
        <p:sp>
          <p:nvSpPr>
            <p:cNvPr id="98" name="矩形 97"/>
            <p:cNvSpPr/>
            <p:nvPr/>
          </p:nvSpPr>
          <p:spPr>
            <a:xfrm>
              <a:off x="13093" y="2280"/>
              <a:ext cx="432" cy="1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-236" y="1357"/>
              <a:ext cx="305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000" b="1">
                  <a:latin typeface="微软雅黑" panose="020B0503020204020204" charset="-122"/>
                  <a:ea typeface="微软雅黑" panose="020B0503020204020204" charset="-122"/>
                </a:rPr>
                <a:t>查询车辆</a:t>
              </a:r>
              <a:r>
                <a:rPr lang="zh-CN" altLang="en-US" sz="1000" b="1">
                  <a:latin typeface="微软雅黑" panose="020B0503020204020204" charset="-122"/>
                  <a:ea typeface="微软雅黑" panose="020B0503020204020204" charset="-122"/>
                </a:rPr>
                <a:t>运行状态</a:t>
              </a:r>
              <a:r>
                <a:rPr lang="en-US" altLang="zh-CN" sz="1000" b="1">
                  <a:latin typeface="微软雅黑" panose="020B0503020204020204" charset="-122"/>
                  <a:ea typeface="微软雅黑" panose="020B0503020204020204" charset="-122"/>
                </a:rPr>
                <a:t>(0x17)</a:t>
              </a:r>
              <a:endParaRPr lang="zh-CN" altLang="en-US" sz="1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01" name="直接箭头连接符 100"/>
          <p:cNvCxnSpPr/>
          <p:nvPr/>
        </p:nvCxnSpPr>
        <p:spPr>
          <a:xfrm>
            <a:off x="5302885" y="877570"/>
            <a:ext cx="30962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1532890" y="701675"/>
            <a:ext cx="11664950" cy="60452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/>
        </p:nvSpPr>
        <p:spPr>
          <a:xfrm>
            <a:off x="1555750" y="720725"/>
            <a:ext cx="2106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OPENTCS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初始化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4" name="直接箭头连接符 103"/>
          <p:cNvCxnSpPr/>
          <p:nvPr/>
        </p:nvCxnSpPr>
        <p:spPr>
          <a:xfrm flipH="1">
            <a:off x="5282565" y="5408930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5890260" y="5132705"/>
            <a:ext cx="4542790" cy="206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上报载货状态（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0xB0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7" name="直接箭头连接符 106"/>
          <p:cNvCxnSpPr/>
          <p:nvPr/>
        </p:nvCxnSpPr>
        <p:spPr>
          <a:xfrm>
            <a:off x="5261610" y="2473960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8" name="文本框 107"/>
          <p:cNvSpPr txBox="1"/>
          <p:nvPr/>
        </p:nvSpPr>
        <p:spPr>
          <a:xfrm>
            <a:off x="5515610" y="2254885"/>
            <a:ext cx="5103495" cy="220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切换车辆模式为手动（通过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0x03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写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变量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NaviControl=0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9" name="直接箭头连接符 108"/>
          <p:cNvCxnSpPr/>
          <p:nvPr/>
        </p:nvCxnSpPr>
        <p:spPr>
          <a:xfrm flipH="1">
            <a:off x="5236845" y="2573655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/>
          <p:nvPr/>
        </p:nvCxnSpPr>
        <p:spPr>
          <a:xfrm>
            <a:off x="5217160" y="3323590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5574665" y="3111500"/>
            <a:ext cx="4722495" cy="196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查询车辆运行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状态（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0x17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2" name="直接箭头连接符 111"/>
          <p:cNvCxnSpPr/>
          <p:nvPr/>
        </p:nvCxnSpPr>
        <p:spPr>
          <a:xfrm flipH="1">
            <a:off x="5221605" y="3429000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/>
          <p:nvPr/>
        </p:nvCxnSpPr>
        <p:spPr>
          <a:xfrm>
            <a:off x="5222240" y="2866390"/>
            <a:ext cx="5616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4" name="文本框 113"/>
          <p:cNvSpPr txBox="1"/>
          <p:nvPr/>
        </p:nvSpPr>
        <p:spPr>
          <a:xfrm>
            <a:off x="5579745" y="2654300"/>
            <a:ext cx="4722495" cy="196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机器人手动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定位（</a:t>
            </a:r>
            <a:r>
              <a:rPr lang="en-US" altLang="zh-CN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0x14</a:t>
            </a: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5" name="直接箭头连接符 114"/>
          <p:cNvCxnSpPr/>
          <p:nvPr/>
        </p:nvCxnSpPr>
        <p:spPr>
          <a:xfrm flipH="1">
            <a:off x="5226685" y="2971800"/>
            <a:ext cx="558000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20470" y="1398905"/>
            <a:ext cx="46945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 </a:t>
            </a:r>
            <a:r>
              <a:rPr lang="zh-CN" altLang="en-US"/>
              <a:t>车辆跑偏，丢定位，人工驾驶找回</a:t>
            </a:r>
            <a:r>
              <a:rPr lang="zh-CN" altLang="en-US"/>
              <a:t>定位</a:t>
            </a:r>
            <a:endParaRPr lang="zh-CN" altLang="en-US"/>
          </a:p>
          <a:p>
            <a:r>
              <a:rPr lang="en-US" altLang="zh-CN"/>
              <a:t>2 </a:t>
            </a:r>
            <a:r>
              <a:rPr lang="zh-CN" altLang="en-US"/>
              <a:t>车辆死机，重新开机，怎么找</a:t>
            </a:r>
            <a:r>
              <a:rPr lang="zh-CN" altLang="en-US"/>
              <a:t>定位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50950" y="1371600"/>
            <a:ext cx="781431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'wcs_base_url' =&gt; "http://192.168.*.*:2001",</a:t>
            </a:r>
            <a:endParaRPr lang="en-US" altLang="zh-CN"/>
          </a:p>
          <a:p>
            <a:r>
              <a:rPr lang="en-US" altLang="zh-CN"/>
              <a:t>    'ndc_base_url' =&gt; 'http://192.168.*.*:2002',</a:t>
            </a:r>
            <a:endParaRPr lang="en-US" altLang="zh-CN"/>
          </a:p>
          <a:p>
            <a:r>
              <a:rPr lang="en-US" altLang="zh-CN"/>
              <a:t>    'opentcs_url'    =&gt; "http://192.168.*.*:2003",    //</a:t>
            </a:r>
            <a:r>
              <a:rPr lang="zh-CN" altLang="en-US"/>
              <a:t>调度服务器地址</a:t>
            </a:r>
            <a:endParaRPr lang="zh-CN" altLang="en-US"/>
          </a:p>
          <a:p>
            <a:r>
              <a:rPr lang="en-US" altLang="zh-CN"/>
              <a:t>    'wms_url'          =&gt; "http://192.168.*.*:2004",</a:t>
            </a:r>
            <a:endParaRPr lang="en-US" altLang="zh-CN"/>
          </a:p>
          <a:p>
            <a:r>
              <a:rPr lang="en-US" altLang="zh-CN"/>
              <a:t>    agv                     =&gt; </a:t>
            </a:r>
            <a:r>
              <a:rPr lang="en-US" altLang="zh-CN">
                <a:sym typeface="+mn-ea"/>
              </a:rPr>
              <a:t>"http://192.168.*.*:2005"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3495" y="0"/>
          <a:ext cx="13917295" cy="5389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980"/>
                <a:gridCol w="2083435"/>
                <a:gridCol w="1183640"/>
                <a:gridCol w="928624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方向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内容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36385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AGV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状态主动上报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AGV-&gt;OPENTCS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URL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按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AF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指令返回值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组织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9319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请求参数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"sender"   =&gt; "AGV",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"receiver" =&gt; "OPENTCS",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"type"       =&gt; 1 ,  //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"AGV_STATUS_RPT"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"serial_num" =&gt; 2,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"vehicle_name" =&gt;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"50"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,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"time"       =&gt; "2025-5-25 00:00:00",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时间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"params"   =&gt;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x" =&gt; 10001,  //X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坐标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"y" =&gt; 10002,  //Y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坐标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"power" =&gt; 10,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电池电量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"point" =&gt; 1,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最终经过点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"charge_status" =&gt; 1,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充电情况：放电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=0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，充电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=1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"error" =&gt; "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电量低，请及时充电；左前方避障激光触发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",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故障信息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"agv_status" =&gt; 0,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空闲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，运行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，暂停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，初始化中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= 3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，无法执行任务时的状态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"agv_model" =&gt;1,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待机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，手动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1,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半自动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2,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自动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3,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示教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4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，服务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5,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维修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= 6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"cargo_status" =&gt; 0,                       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载货状态：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0=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无货物，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有货物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6385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返回参数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6385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STATUS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0-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空闲，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充电中，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空车运行，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3-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载货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运行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12750" y="160020"/>
          <a:ext cx="12440920" cy="772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010"/>
                <a:gridCol w="1731645"/>
                <a:gridCol w="1057910"/>
                <a:gridCol w="8301355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方向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内容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304800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调度下发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路径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OPENTCS-&gt;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AGV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URL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5638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请求参数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"sender"   =&gt; "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OPENTCS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"receiver" =&gt; "KC-CTRL",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"type"       =&gt; 2, //"AGV_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GUIDE",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"serial_num" =&gt; 2,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"time"       =&gt; "2025-5-25 00:00:00",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时间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"params"   =&gt;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"order_id"     =&gt;  1,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订单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ID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，对用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WMS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物流任务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"task_key"    =&gt;  2005,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对应物流任务的分解子任务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"point_info" =&gt; [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 "point_id" =&gt; 1001,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 "point_angle" =&gt;3.5,  //360: 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不指定角度，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&lt;360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指定角度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 "point_action" =&gt; 0   //0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：无，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：取请求，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：放请求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},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],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"path_info" =&gt; [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               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"path_id" =&gt; 2001,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                    "fixed_angle" =&gt;3.5,  //360: 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非固定角度，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&lt;360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固定角度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                   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"driver_pose" =&gt; 0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行驶姿态：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0x0 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正走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, 0x1 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倒走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"max_speed"   =&gt; 500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最大速度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 "max_angle_speed"   =&gt; 200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最大角速度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              },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       ]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1940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返回参数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7119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12750" y="83185"/>
          <a:ext cx="13280390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450"/>
                <a:gridCol w="1848485"/>
                <a:gridCol w="1128395"/>
                <a:gridCol w="886206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方向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内容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304800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调度订单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操作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OPENTCS-&gt;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AGV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URL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49224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请求参数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"sender"   =&gt; "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OPENTCS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"receiver" =&gt; "KC-CTRL",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"type"       =&gt; 3,    //"AGV_ACTION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"serial_num" =&gt; 2, 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"time"       =&gt; "2025-5-25 00:00:00",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"params"   =&gt;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"actionParallelManner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  =&gt;  1,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执行动作并行方式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"actionType"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=&gt; 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1,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动作类型：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暂停任务；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继续执行任务；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3=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撤销任务；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"paramData" =&gt; [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参数内容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根据类型定义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       },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    ]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暂停动作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"isStopImmediately": 1,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是否立即停止移动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恢复动作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"orderId": 1,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订单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ID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　　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"taskKey": 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　　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子任务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ID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撤销动作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      "orderId": 1               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订单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ID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　　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"isStopImmediately": 1,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是否立即停止移动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04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返回参数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04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4"/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412750" y="83185"/>
          <a:ext cx="13280390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450"/>
                <a:gridCol w="1848485"/>
                <a:gridCol w="1128395"/>
                <a:gridCol w="886206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方向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协议</a:t>
                      </a:r>
                      <a:r>
                        <a:rPr lang="zh-CN" altLang="en-US"/>
                        <a:t>内容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304800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调度下发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动作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OPENTCS-&gt;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AGV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URL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49224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请求参数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"sender"     =&gt; "OPENTCS",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"receiver"   =&gt; "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KC-CTRL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",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"type"       =&gt; 4,              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立即动作指令类型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"serial_num" =&gt; 2,               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序列号，（序列号随下发次数自增。运动指令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动作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立即动作指令都会自增当前序列号，每次调度重启后重置）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"time"       =&gt; "2025-5-25 00:00:00",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"params"     =&gt; {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     "action" : "PICK_UP_REQUEST"       //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动作：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PICK_UP_REQUEST=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取请求，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RELEASE_REQUEST=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放请求，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CHARGE=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充电动作，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CANCEL_CHARGE=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停止充电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     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}</a:t>
                      </a:r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04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返回参数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304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圆角矩形 46"/>
          <p:cNvSpPr/>
          <p:nvPr/>
        </p:nvSpPr>
        <p:spPr>
          <a:xfrm>
            <a:off x="2393950" y="125095"/>
            <a:ext cx="11061700" cy="756094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4" name="圆角矩形 93"/>
          <p:cNvSpPr/>
          <p:nvPr/>
        </p:nvSpPr>
        <p:spPr>
          <a:xfrm>
            <a:off x="5594350" y="6396355"/>
            <a:ext cx="4038600" cy="1295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356350" y="316865"/>
            <a:ext cx="1311275" cy="58070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事件监听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消息</a:t>
            </a:r>
            <a:r>
              <a:rPr lang="zh-CN" altLang="en-US">
                <a:solidFill>
                  <a:schemeClr val="tx1"/>
                </a:solidFill>
              </a:rPr>
              <a:t>队列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17550" y="609600"/>
            <a:ext cx="1388745" cy="9144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WMS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156585" y="2133600"/>
            <a:ext cx="1980565" cy="9906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Http-Server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/>
              <a:t>根据接口</a:t>
            </a:r>
            <a:r>
              <a:rPr lang="zh-CN" altLang="en-US"/>
              <a:t>分发</a:t>
            </a:r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7550" y="4191000"/>
            <a:ext cx="1437640" cy="102298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AGV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20" name="肘形连接符 19"/>
          <p:cNvCxnSpPr>
            <a:stCxn id="7" idx="2"/>
            <a:endCxn id="8" idx="1"/>
          </p:cNvCxnSpPr>
          <p:nvPr/>
        </p:nvCxnSpPr>
        <p:spPr>
          <a:xfrm rot="5400000" flipV="1">
            <a:off x="1731963" y="1204278"/>
            <a:ext cx="1104900" cy="1744345"/>
          </a:xfrm>
          <a:prstGeom prst="bentConnector2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肘形连接符 20"/>
          <p:cNvCxnSpPr>
            <a:stCxn id="11" idx="0"/>
          </p:cNvCxnSpPr>
          <p:nvPr/>
        </p:nvCxnSpPr>
        <p:spPr>
          <a:xfrm rot="16200000">
            <a:off x="1610360" y="2721610"/>
            <a:ext cx="1295400" cy="164338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299460" y="2057400"/>
            <a:ext cx="783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55200</a:t>
            </a:r>
            <a:endParaRPr lang="en-US" altLang="zh-CN"/>
          </a:p>
        </p:txBody>
      </p:sp>
      <p:sp>
        <p:nvSpPr>
          <p:cNvPr id="25" name="文本框 24"/>
          <p:cNvSpPr txBox="1"/>
          <p:nvPr/>
        </p:nvSpPr>
        <p:spPr>
          <a:xfrm>
            <a:off x="8489950" y="152400"/>
            <a:ext cx="4694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所有和</a:t>
            </a:r>
            <a:r>
              <a:rPr lang="en-US" altLang="zh-CN"/>
              <a:t>kernel</a:t>
            </a:r>
            <a:r>
              <a:rPr lang="zh-CN" altLang="en-US"/>
              <a:t>通讯全部是</a:t>
            </a:r>
            <a:r>
              <a:rPr lang="en-US" altLang="zh-CN"/>
              <a:t>Event</a:t>
            </a:r>
            <a:r>
              <a:rPr lang="zh-CN" altLang="en-US"/>
              <a:t>事件监听</a:t>
            </a:r>
            <a:endParaRPr lang="zh-CN" altLang="en-US"/>
          </a:p>
        </p:txBody>
      </p:sp>
      <p:cxnSp>
        <p:nvCxnSpPr>
          <p:cNvPr id="26" name="直接箭头连接符 25"/>
          <p:cNvCxnSpPr/>
          <p:nvPr/>
        </p:nvCxnSpPr>
        <p:spPr>
          <a:xfrm flipH="1">
            <a:off x="1022350" y="1626235"/>
            <a:ext cx="3810" cy="24123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0" name="圆角矩形 39"/>
          <p:cNvSpPr/>
          <p:nvPr/>
        </p:nvSpPr>
        <p:spPr>
          <a:xfrm>
            <a:off x="3066415" y="4210050"/>
            <a:ext cx="2285365" cy="17399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通讯</a:t>
            </a:r>
            <a:r>
              <a:rPr lang="zh-CN" altLang="en-US">
                <a:sym typeface="+mn-ea"/>
              </a:rPr>
              <a:t>适配器</a:t>
            </a:r>
            <a:endParaRPr lang="zh-CN" altLang="en-US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实现了事件监听的</a:t>
            </a:r>
            <a:r>
              <a:rPr lang="zh-CN" altLang="en-US">
                <a:sym typeface="+mn-ea"/>
              </a:rPr>
              <a:t>接口</a:t>
            </a:r>
            <a:endParaRPr lang="zh-CN" altLang="en-US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C00000"/>
                </a:solidFill>
                <a:sym typeface="+mn-ea"/>
              </a:rPr>
              <a:t>逻辑</a:t>
            </a:r>
            <a:endParaRPr lang="zh-CN" altLang="en-US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8886825" y="3472180"/>
            <a:ext cx="2744470" cy="1599565"/>
          </a:xfrm>
          <a:prstGeom prst="roundRect">
            <a:avLst/>
          </a:prstGeom>
          <a:solidFill>
            <a:schemeClr val="accent1"/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Kernel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实时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数据库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C00000"/>
                </a:solidFill>
                <a:sym typeface="+mn-ea"/>
              </a:rPr>
              <a:t>数据</a:t>
            </a:r>
            <a:endParaRPr lang="zh-CN" altLang="en-US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3059430" y="381000"/>
            <a:ext cx="2454275" cy="948055"/>
          </a:xfrm>
          <a:prstGeom prst="roundRect">
            <a:avLst/>
          </a:prstGeom>
          <a:solidFill>
            <a:schemeClr val="accent1"/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PANEL</a:t>
            </a:r>
            <a:r>
              <a:rPr lang="zh-CN" altLang="en-US">
                <a:solidFill>
                  <a:schemeClr val="tx1"/>
                </a:solidFill>
              </a:rPr>
              <a:t>展示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（类</a:t>
            </a:r>
            <a:r>
              <a:rPr lang="en-US" altLang="zh-CN">
                <a:solidFill>
                  <a:schemeClr val="tx1"/>
                </a:solidFill>
              </a:rPr>
              <a:t>CWAY</a:t>
            </a:r>
            <a:r>
              <a:rPr lang="zh-CN" altLang="en-US">
                <a:solidFill>
                  <a:schemeClr val="tx1"/>
                </a:solidFill>
              </a:rPr>
              <a:t>）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 b="1">
                <a:solidFill>
                  <a:srgbClr val="C00000"/>
                </a:solidFill>
              </a:rPr>
              <a:t>界面</a:t>
            </a:r>
            <a:endParaRPr lang="zh-CN" altLang="en-US" b="1">
              <a:solidFill>
                <a:srgbClr val="C00000"/>
              </a:solidFill>
            </a:endParaRPr>
          </a:p>
        </p:txBody>
      </p:sp>
      <p:cxnSp>
        <p:nvCxnSpPr>
          <p:cNvPr id="61" name="直接箭头连接符 60"/>
          <p:cNvCxnSpPr/>
          <p:nvPr/>
        </p:nvCxnSpPr>
        <p:spPr>
          <a:xfrm flipH="1">
            <a:off x="5300980" y="607060"/>
            <a:ext cx="914400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3460750" y="1295400"/>
            <a:ext cx="0" cy="9144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4" name="圆角矩形 63"/>
          <p:cNvSpPr/>
          <p:nvPr/>
        </p:nvSpPr>
        <p:spPr>
          <a:xfrm>
            <a:off x="8815070" y="1562735"/>
            <a:ext cx="2863215" cy="1003935"/>
          </a:xfrm>
          <a:prstGeom prst="roundRect">
            <a:avLst/>
          </a:prstGeom>
          <a:solidFill>
            <a:schemeClr val="accent1"/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ModelEditer </a:t>
            </a:r>
            <a:r>
              <a:rPr lang="zh-CN" altLang="en-US" b="1">
                <a:solidFill>
                  <a:srgbClr val="C00000"/>
                </a:solidFill>
              </a:rPr>
              <a:t>工具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自行编辑地图，上传地图结构</a:t>
            </a:r>
            <a:r>
              <a:rPr lang="zh-CN" altLang="en-US">
                <a:solidFill>
                  <a:schemeClr val="tx1"/>
                </a:solidFill>
              </a:rPr>
              <a:t>数据到</a:t>
            </a:r>
            <a:r>
              <a:rPr lang="en-US" altLang="zh-CN">
                <a:solidFill>
                  <a:schemeClr val="tx1"/>
                </a:solidFill>
              </a:rPr>
              <a:t>kernel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65" name="直接箭头连接符 64"/>
          <p:cNvCxnSpPr>
            <a:stCxn id="8" idx="3"/>
          </p:cNvCxnSpPr>
          <p:nvPr/>
        </p:nvCxnSpPr>
        <p:spPr>
          <a:xfrm flipV="1">
            <a:off x="5137150" y="2590800"/>
            <a:ext cx="1143000" cy="381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/>
        </p:nvCxnSpPr>
        <p:spPr>
          <a:xfrm flipV="1">
            <a:off x="7855585" y="4338955"/>
            <a:ext cx="1051560" cy="4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/>
          <p:nvPr/>
        </p:nvCxnSpPr>
        <p:spPr>
          <a:xfrm flipH="1">
            <a:off x="7727950" y="2284095"/>
            <a:ext cx="1024890" cy="190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圆角矩形 73"/>
          <p:cNvSpPr/>
          <p:nvPr/>
        </p:nvSpPr>
        <p:spPr>
          <a:xfrm>
            <a:off x="3308350" y="6934200"/>
            <a:ext cx="1722120" cy="3587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Http Clent</a:t>
            </a:r>
            <a:endParaRPr lang="en-US" altLang="zh-CN"/>
          </a:p>
        </p:txBody>
      </p:sp>
      <p:cxnSp>
        <p:nvCxnSpPr>
          <p:cNvPr id="75" name="肘形连接符 74"/>
          <p:cNvCxnSpPr>
            <a:stCxn id="74" idx="1"/>
            <a:endCxn id="7" idx="1"/>
          </p:cNvCxnSpPr>
          <p:nvPr/>
        </p:nvCxnSpPr>
        <p:spPr>
          <a:xfrm rot="10800000">
            <a:off x="717550" y="1066800"/>
            <a:ext cx="2590800" cy="6047105"/>
          </a:xfrm>
          <a:prstGeom prst="bentConnector3">
            <a:avLst>
              <a:gd name="adj1" fmla="val 1091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8" name="肘形连接符 77"/>
          <p:cNvCxnSpPr>
            <a:endCxn id="11" idx="2"/>
          </p:cNvCxnSpPr>
          <p:nvPr/>
        </p:nvCxnSpPr>
        <p:spPr>
          <a:xfrm rot="10800000">
            <a:off x="1436370" y="5213350"/>
            <a:ext cx="2233930" cy="172529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1403350" y="5865495"/>
            <a:ext cx="640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AE </a:t>
            </a:r>
            <a:endParaRPr lang="en-US" altLang="zh-CN"/>
          </a:p>
        </p:txBody>
      </p:sp>
      <p:sp>
        <p:nvSpPr>
          <p:cNvPr id="80" name="文本框 79"/>
          <p:cNvSpPr txBox="1"/>
          <p:nvPr/>
        </p:nvSpPr>
        <p:spPr>
          <a:xfrm>
            <a:off x="1509395" y="3282950"/>
            <a:ext cx="437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AF</a:t>
            </a:r>
            <a:endParaRPr lang="en-US" altLang="zh-CN"/>
          </a:p>
        </p:txBody>
      </p:sp>
      <p:cxnSp>
        <p:nvCxnSpPr>
          <p:cNvPr id="81" name="直接箭头连接符 80"/>
          <p:cNvCxnSpPr>
            <a:stCxn id="40" idx="2"/>
          </p:cNvCxnSpPr>
          <p:nvPr/>
        </p:nvCxnSpPr>
        <p:spPr>
          <a:xfrm>
            <a:off x="4209415" y="5949950"/>
            <a:ext cx="13335" cy="984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V="1">
            <a:off x="5415915" y="4343400"/>
            <a:ext cx="928370" cy="361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>
            <a:endCxn id="40" idx="0"/>
          </p:cNvCxnSpPr>
          <p:nvPr/>
        </p:nvCxnSpPr>
        <p:spPr>
          <a:xfrm>
            <a:off x="4169410" y="3275330"/>
            <a:ext cx="40005" cy="9347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H="1">
            <a:off x="5594350" y="4774565"/>
            <a:ext cx="3192780" cy="102235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5" name="圆角矩形 84"/>
          <p:cNvSpPr/>
          <p:nvPr/>
        </p:nvSpPr>
        <p:spPr>
          <a:xfrm>
            <a:off x="7696835" y="7239000"/>
            <a:ext cx="1722120" cy="3587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交管</a:t>
            </a:r>
            <a:r>
              <a:rPr lang="zh-CN" altLang="en-US"/>
              <a:t>策略</a:t>
            </a:r>
            <a:endParaRPr lang="zh-CN" altLang="en-US"/>
          </a:p>
        </p:txBody>
      </p:sp>
      <p:sp>
        <p:nvSpPr>
          <p:cNvPr id="89" name="圆角矩形 88"/>
          <p:cNvSpPr/>
          <p:nvPr/>
        </p:nvSpPr>
        <p:spPr>
          <a:xfrm>
            <a:off x="7727950" y="6705600"/>
            <a:ext cx="1722120" cy="3587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充电策略</a:t>
            </a:r>
            <a:endParaRPr lang="zh-CN" altLang="en-US"/>
          </a:p>
        </p:txBody>
      </p:sp>
      <p:sp>
        <p:nvSpPr>
          <p:cNvPr id="91" name="圆角矩形 90"/>
          <p:cNvSpPr/>
          <p:nvPr/>
        </p:nvSpPr>
        <p:spPr>
          <a:xfrm>
            <a:off x="5826760" y="7239000"/>
            <a:ext cx="1458595" cy="3587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休息点策略</a:t>
            </a:r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5746750" y="6705600"/>
            <a:ext cx="1618615" cy="3587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充电策略</a:t>
            </a:r>
            <a:endParaRPr lang="zh-CN" altLang="en-US"/>
          </a:p>
        </p:txBody>
      </p:sp>
      <p:cxnSp>
        <p:nvCxnSpPr>
          <p:cNvPr id="95" name="直接箭头连接符 94"/>
          <p:cNvCxnSpPr/>
          <p:nvPr/>
        </p:nvCxnSpPr>
        <p:spPr>
          <a:xfrm>
            <a:off x="5382895" y="5791835"/>
            <a:ext cx="592455" cy="6089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11455" y="402590"/>
          <a:ext cx="13441680" cy="699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2285"/>
                <a:gridCol w="9129395"/>
              </a:tblGrid>
              <a:tr h="655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模块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位置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0515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http</a:t>
                      </a:r>
                      <a:r>
                        <a:rPr lang="zh-CN" altLang="en-US"/>
                        <a:t>服务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opentcs-kernel-extension-http-services  </a:t>
                      </a:r>
                      <a:r>
                        <a:rPr lang="zh-CN" altLang="en-US"/>
                        <a:t>项目</a:t>
                      </a:r>
                      <a:r>
                        <a:rPr lang="en-US" altLang="zh-CN"/>
                        <a:t>/src/main/java/org/opentcs/kernel/extensions/servicewebapi/v1/V1RequestHandler.java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413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http</a:t>
                      </a:r>
                      <a:r>
                        <a:rPr lang="zh-CN" altLang="en-US"/>
                        <a:t>客户端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opentcs-common</a:t>
                      </a:r>
                      <a:r>
                        <a:rPr lang="en-US" altLang="zh-CN">
                          <a:sym typeface="+mn-ea"/>
                        </a:rPr>
                        <a:t> </a:t>
                      </a:r>
                      <a:r>
                        <a:rPr lang="zh-CN" altLang="en-US">
                          <a:sym typeface="+mn-ea"/>
                        </a:rPr>
                        <a:t>项目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/src/main/java/org/opentcs/communication/http/HttpClient.java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934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交管</a:t>
                      </a:r>
                      <a:r>
                        <a:rPr lang="zh-CN" altLang="en-US"/>
                        <a:t>策略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opentcs-common </a:t>
                      </a:r>
                      <a:r>
                        <a:rPr lang="zh-CN" altLang="en-US"/>
                        <a:t>项目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/src/main/java/org/opentcs/traffic/TrafficControl.java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3937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充电</a:t>
                      </a:r>
                      <a:r>
                        <a:rPr lang="zh-CN" altLang="en-US"/>
                        <a:t>策略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ym typeface="+mn-ea"/>
                        </a:rPr>
                        <a:t>opentcs-common </a:t>
                      </a:r>
                      <a:r>
                        <a:rPr lang="zh-CN" altLang="en-US">
                          <a:sym typeface="+mn-ea"/>
                        </a:rPr>
                        <a:t>项目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ym typeface="+mn-ea"/>
                        </a:rPr>
                        <a:t>/src/main/java/org/opentcs/charge/ChargeStrategy.java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660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回休息点</a:t>
                      </a:r>
                      <a:r>
                        <a:rPr lang="zh-CN" altLang="en-US"/>
                        <a:t>策略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暂无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8069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通讯适配器管理</a:t>
                      </a:r>
                      <a:r>
                        <a:rPr lang="zh-CN" altLang="en-US"/>
                        <a:t>策略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opentcs-common </a:t>
                      </a:r>
                      <a:r>
                        <a:rPr lang="zh-CN" altLang="en-US"/>
                        <a:t>项目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/src/main/java/org/opentcs/manage/VehicleAdapterManage.java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55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ym typeface="+mn-ea"/>
                        </a:rPr>
                        <a:t>地图模块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opentcs-modeleditor </a:t>
                      </a: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55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kernel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opentcs-kernel </a:t>
                      </a:r>
                      <a:r>
                        <a:rPr lang="zh-CN" altLang="en-US"/>
                        <a:t>项目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559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面板</a:t>
                      </a:r>
                      <a:r>
                        <a:rPr lang="en-US" altLang="zh-CN"/>
                        <a:t>-</a:t>
                      </a:r>
                      <a:r>
                        <a:rPr lang="zh-CN" altLang="en-US"/>
                        <a:t>展示</a:t>
                      </a:r>
                      <a:r>
                        <a:rPr lang="zh-CN" altLang="en-US"/>
                        <a:t>页面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opentcs-operationsdesk </a:t>
                      </a:r>
                      <a:r>
                        <a:rPr lang="zh-CN" altLang="en-US">
                          <a:sym typeface="+mn-ea"/>
                        </a:rPr>
                        <a:t>项目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93789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通讯</a:t>
                      </a:r>
                      <a:r>
                        <a:rPr lang="zh-CN" altLang="en-US"/>
                        <a:t>适配器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opentcs-commadapter-loopback </a:t>
                      </a:r>
                      <a:r>
                        <a:rPr lang="zh-CN" altLang="en-US"/>
                        <a:t>项目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/src/main/java/org/opentcs/virtualvehicle/LoopbackCommunicationAdapter.java</a:t>
                      </a:r>
                      <a:endParaRPr lang="en-US" altLang="zh-CN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4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5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6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7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8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9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0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1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2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3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4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5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6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7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8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19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0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1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2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3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4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5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6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7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8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29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0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1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2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3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4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5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6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7.xml><?xml version="1.0" encoding="utf-8"?>
<p:tagLst xmlns:p="http://schemas.openxmlformats.org/presentationml/2006/main">
  <p:tag name="KSO_WM_DIAGRAM_VIRTUALLY_FRAME" val="{&quot;height&quot;:228,&quot;left&quot;:63.6,&quot;top&quot;:222,&quot;width&quot;:198}"/>
</p:tagLst>
</file>

<file path=ppt/tags/tag38.xml><?xml version="1.0" encoding="utf-8"?>
<p:tagLst xmlns:p="http://schemas.openxmlformats.org/presentationml/2006/main">
  <p:tag name="TABLE_ENDDRAG_ORIGIN_RECT" val="1095*423"/>
  <p:tag name="TABLE_ENDDRAG_RECT" val="1*6*1095*423"/>
</p:tagLst>
</file>

<file path=ppt/tags/tag39.xml><?xml version="1.0" encoding="utf-8"?>
<p:tagLst xmlns:p="http://schemas.openxmlformats.org/presentationml/2006/main">
  <p:tag name="TABLE_ENDDRAG_ORIGIN_RECT" val="979*577"/>
  <p:tag name="TABLE_ENDDRAG_RECT" val="32*0*979*577"/>
</p:tagLst>
</file>

<file path=ppt/tags/tag40.xml><?xml version="1.0" encoding="utf-8"?>
<p:tagLst xmlns:p="http://schemas.openxmlformats.org/presentationml/2006/main">
  <p:tag name="TABLE_ENDDRAG_ORIGIN_RECT" val="1045*378"/>
  <p:tag name="TABLE_ENDDRAG_RECT" val="32*0*1045*378"/>
</p:tagLst>
</file>

<file path=ppt/tags/tag41.xml><?xml version="1.0" encoding="utf-8"?>
<p:tagLst xmlns:p="http://schemas.openxmlformats.org/presentationml/2006/main">
  <p:tag name="TABLE_ENDDRAG_ORIGIN_RECT" val="982*542"/>
  <p:tag name="TABLE_ENDDRAG_RECT" val="92*31*982*5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5418</Words>
  <Application>WPS 演示</Application>
  <PresentationFormat>On-screen Show (4:3)</PresentationFormat>
  <Paragraphs>582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keywords>www.1ppt.com</cp:keywords>
  <cp:lastModifiedBy>许志恒</cp:lastModifiedBy>
  <cp:revision>57</cp:revision>
  <dcterms:created xsi:type="dcterms:W3CDTF">2025-05-05T11:42:00Z</dcterms:created>
  <dcterms:modified xsi:type="dcterms:W3CDTF">2025-05-29T09:00:41Z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2020-02-14T16:00:00Z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2020-07-25T16:00:00Z</vt:filetime>
  </property>
  <property fmtid="{D5CDD505-2E9C-101B-9397-08002B2CF9AE}" pid="5" name="ICV">
    <vt:lpwstr>854681BE5AB3423E96C1288B62DA5BFD_13</vt:lpwstr>
  </property>
  <property fmtid="{D5CDD505-2E9C-101B-9397-08002B2CF9AE}" pid="6" name="KSOProductBuildVer">
    <vt:lpwstr>2052-12.1.0.21541</vt:lpwstr>
  </property>
</Properties>
</file>